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88" r:id="rId5"/>
    <p:sldId id="272" r:id="rId6"/>
    <p:sldId id="273" r:id="rId7"/>
    <p:sldId id="274" r:id="rId8"/>
    <p:sldId id="275" r:id="rId9"/>
    <p:sldId id="276" r:id="rId10"/>
    <p:sldId id="292" r:id="rId11"/>
    <p:sldId id="291" r:id="rId12"/>
    <p:sldId id="293" r:id="rId13"/>
    <p:sldId id="278" r:id="rId14"/>
    <p:sldId id="280" r:id="rId15"/>
    <p:sldId id="281" r:id="rId16"/>
    <p:sldId id="282" r:id="rId17"/>
    <p:sldId id="283" r:id="rId18"/>
    <p:sldId id="285" r:id="rId19"/>
    <p:sldId id="294" r:id="rId20"/>
    <p:sldId id="289" r:id="rId21"/>
    <p:sldId id="29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2pPr>
            <a:lvl3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3pPr>
            <a:lvl4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4pPr>
            <a:lvl5pPr>
              <a:defRPr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071570" cy="130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40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>
              <a:defRPr sz="24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2pPr>
            <a:lvl3pPr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3pPr>
            <a:lvl4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4pPr>
            <a:lvl5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>
              <a:defRPr sz="24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2pPr>
            <a:lvl3pPr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3pPr>
            <a:lvl4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4pPr>
            <a:lvl5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9" name="Рисунок 8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071570" cy="130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071570" cy="130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071570" cy="130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428728" y="1285860"/>
            <a:ext cx="7715272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071570" cy="130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reflection blurRad="12700" stA="50000" endPos="50000" dist="5000" dir="5400000" sy="-100000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ysClr val="windowText" lastClr="000000"/>
            </a:solidFill>
          </a:ln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Строение систем внутренних органов птиц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уроку биологии </a:t>
            </a:r>
            <a:r>
              <a:rPr lang="ru-RU" dirty="0" err="1" smtClean="0"/>
              <a:t>Згирской</a:t>
            </a:r>
            <a:r>
              <a:rPr lang="ru-RU" smtClean="0"/>
              <a:t> И.В.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107504" y="1595438"/>
            <a:ext cx="8856984" cy="4976834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628775"/>
            <a:ext cx="48307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9342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Пищеварительная система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пресмыкающихся и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птиц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7832" name="Picture 8" descr="img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44567" y="2420888"/>
            <a:ext cx="3816424" cy="3816424"/>
          </a:xfrm>
          <a:noFill/>
          <a:ln/>
        </p:spPr>
      </p:pic>
      <p:pic>
        <p:nvPicPr>
          <p:cNvPr id="7170" name="Picture 2" descr="C:\2013\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3446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4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763688" y="274638"/>
            <a:ext cx="692311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Строение систем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внутренних органов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птиц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067944" y="3429000"/>
            <a:ext cx="1512168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органов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683568" y="3753036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764875"/>
              </p:ext>
            </p:extLst>
          </p:nvPr>
        </p:nvGraphicFramePr>
        <p:xfrm>
          <a:off x="3275856" y="3786175"/>
          <a:ext cx="864096" cy="344805"/>
        </p:xfrm>
        <a:graphic>
          <a:graphicData uri="http://schemas.openxmlformats.org/drawingml/2006/table">
            <a:tbl>
              <a:tblPr/>
              <a:tblGrid>
                <a:gridCol w="8640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пищеварительная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830610"/>
              </p:ext>
            </p:extLst>
          </p:nvPr>
        </p:nvGraphicFramePr>
        <p:xfrm>
          <a:off x="3131840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дыхательная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198468"/>
              </p:ext>
            </p:extLst>
          </p:nvPr>
        </p:nvGraphicFramePr>
        <p:xfrm>
          <a:off x="2375756" y="3786745"/>
          <a:ext cx="789620" cy="344805"/>
        </p:xfrm>
        <a:graphic>
          <a:graphicData uri="http://schemas.openxmlformats.org/drawingml/2006/table">
            <a:tbl>
              <a:tblPr/>
              <a:tblGrid>
                <a:gridCol w="78962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выделительная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89873"/>
              </p:ext>
            </p:extLst>
          </p:nvPr>
        </p:nvGraphicFramePr>
        <p:xfrm>
          <a:off x="2070956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кровеносная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296771"/>
              </p:ext>
            </p:extLst>
          </p:nvPr>
        </p:nvGraphicFramePr>
        <p:xfrm>
          <a:off x="1547664" y="388657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нервная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3498"/>
              </p:ext>
            </p:extLst>
          </p:nvPr>
        </p:nvGraphicFramePr>
        <p:xfrm>
          <a:off x="1043608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размножения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924249"/>
              </p:ext>
            </p:extLst>
          </p:nvPr>
        </p:nvGraphicFramePr>
        <p:xfrm>
          <a:off x="378768" y="3762747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 стрелкой 12"/>
          <p:cNvCxnSpPr>
            <a:stCxn id="3" idx="1"/>
          </p:cNvCxnSpPr>
          <p:nvPr/>
        </p:nvCxnSpPr>
        <p:spPr>
          <a:xfrm flipH="1" flipV="1">
            <a:off x="2915816" y="1556792"/>
            <a:ext cx="1373580" cy="1967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7"/>
          </p:cNvCxnSpPr>
          <p:nvPr/>
        </p:nvCxnSpPr>
        <p:spPr>
          <a:xfrm flipV="1">
            <a:off x="5358660" y="1628800"/>
            <a:ext cx="1733620" cy="1895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6"/>
          </p:cNvCxnSpPr>
          <p:nvPr/>
        </p:nvCxnSpPr>
        <p:spPr>
          <a:xfrm>
            <a:off x="5580112" y="3753036"/>
            <a:ext cx="31066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5"/>
          </p:cNvCxnSpPr>
          <p:nvPr/>
        </p:nvCxnSpPr>
        <p:spPr>
          <a:xfrm>
            <a:off x="5358660" y="3982164"/>
            <a:ext cx="2525708" cy="218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4"/>
          </p:cNvCxnSpPr>
          <p:nvPr/>
        </p:nvCxnSpPr>
        <p:spPr>
          <a:xfrm>
            <a:off x="4824028" y="407707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979712" y="3982164"/>
            <a:ext cx="2309684" cy="218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46860"/>
              </p:ext>
            </p:extLst>
          </p:nvPr>
        </p:nvGraphicFramePr>
        <p:xfrm>
          <a:off x="2523267" y="162880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572157"/>
              </p:ext>
            </p:extLst>
          </p:nvPr>
        </p:nvGraphicFramePr>
        <p:xfrm>
          <a:off x="6316714" y="162880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52364"/>
              </p:ext>
            </p:extLst>
          </p:nvPr>
        </p:nvGraphicFramePr>
        <p:xfrm>
          <a:off x="85344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11243"/>
              </p:ext>
            </p:extLst>
          </p:nvPr>
        </p:nvGraphicFramePr>
        <p:xfrm>
          <a:off x="7979233" y="587727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23190"/>
              </p:ext>
            </p:extLst>
          </p:nvPr>
        </p:nvGraphicFramePr>
        <p:xfrm>
          <a:off x="4970512" y="604681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54970"/>
              </p:ext>
            </p:extLst>
          </p:nvPr>
        </p:nvGraphicFramePr>
        <p:xfrm>
          <a:off x="2267384" y="6070054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96106"/>
              </p:ext>
            </p:extLst>
          </p:nvPr>
        </p:nvGraphicFramePr>
        <p:xfrm>
          <a:off x="3134554" y="1533550"/>
          <a:ext cx="1348005" cy="190500"/>
        </p:xfrm>
        <a:graphic>
          <a:graphicData uri="http://schemas.openxmlformats.org/drawingml/2006/table">
            <a:tbl>
              <a:tblPr/>
              <a:tblGrid>
                <a:gridCol w="1348005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Пищеварительная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17741"/>
              </p:ext>
            </p:extLst>
          </p:nvPr>
        </p:nvGraphicFramePr>
        <p:xfrm>
          <a:off x="7133456" y="1652798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Дыхательная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4" name="Таблица 317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54449"/>
              </p:ext>
            </p:extLst>
          </p:nvPr>
        </p:nvGraphicFramePr>
        <p:xfrm>
          <a:off x="7884368" y="388691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Выделительная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5" name="Таблица 317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826087"/>
              </p:ext>
            </p:extLst>
          </p:nvPr>
        </p:nvGraphicFramePr>
        <p:xfrm>
          <a:off x="6876256" y="5974804"/>
          <a:ext cx="897632" cy="190500"/>
        </p:xfrm>
        <a:graphic>
          <a:graphicData uri="http://schemas.openxmlformats.org/drawingml/2006/table">
            <a:tbl>
              <a:tblPr/>
              <a:tblGrid>
                <a:gridCol w="897632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Кровеносная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6" name="Таблица 317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7695"/>
              </p:ext>
            </p:extLst>
          </p:nvPr>
        </p:nvGraphicFramePr>
        <p:xfrm>
          <a:off x="4033478" y="614206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Нервная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7" name="Таблица 317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321809"/>
              </p:ext>
            </p:extLst>
          </p:nvPr>
        </p:nvGraphicFramePr>
        <p:xfrm>
          <a:off x="971600" y="597480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Размножения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8523"/>
              </p:ext>
            </p:extLst>
          </p:nvPr>
        </p:nvGraphicFramePr>
        <p:xfrm>
          <a:off x="2949550" y="320707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Ротовая полость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198681"/>
              </p:ext>
            </p:extLst>
          </p:nvPr>
        </p:nvGraphicFramePr>
        <p:xfrm>
          <a:off x="3275856" y="292494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Глотка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02319"/>
              </p:ext>
            </p:extLst>
          </p:nvPr>
        </p:nvGraphicFramePr>
        <p:xfrm>
          <a:off x="2993006" y="262382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17069"/>
              </p:ext>
            </p:extLst>
          </p:nvPr>
        </p:nvGraphicFramePr>
        <p:xfrm>
          <a:off x="2915816" y="238585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Желудок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1127"/>
              </p:ext>
            </p:extLst>
          </p:nvPr>
        </p:nvGraphicFramePr>
        <p:xfrm>
          <a:off x="1619672" y="2204864"/>
          <a:ext cx="1723256" cy="190500"/>
        </p:xfrm>
        <a:graphic>
          <a:graphicData uri="http://schemas.openxmlformats.org/drawingml/2006/table">
            <a:tbl>
              <a:tblPr/>
              <a:tblGrid>
                <a:gridCol w="1723256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Тонкий и толстый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кишечник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42497"/>
              </p:ext>
            </p:extLst>
          </p:nvPr>
        </p:nvGraphicFramePr>
        <p:xfrm>
          <a:off x="2524954" y="198884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Клоака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8" name="Таблица 317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10319"/>
              </p:ext>
            </p:extLst>
          </p:nvPr>
        </p:nvGraphicFramePr>
        <p:xfrm>
          <a:off x="2386552" y="1772816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Железы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31751" name="Прямая со стрелкой 31750"/>
          <p:cNvCxnSpPr/>
          <p:nvPr/>
        </p:nvCxnSpPr>
        <p:spPr>
          <a:xfrm>
            <a:off x="3134554" y="1844824"/>
            <a:ext cx="26615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1753" name="Таблица 317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5623"/>
              </p:ext>
            </p:extLst>
          </p:nvPr>
        </p:nvGraphicFramePr>
        <p:xfrm>
          <a:off x="3335016" y="1883110"/>
          <a:ext cx="1130329" cy="190500"/>
        </p:xfrm>
        <a:graphic>
          <a:graphicData uri="http://schemas.openxmlformats.org/drawingml/2006/table">
            <a:tbl>
              <a:tblPr/>
              <a:tblGrid>
                <a:gridCol w="1130329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Поджелудочная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4" name="Таблица 317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81800"/>
              </p:ext>
            </p:extLst>
          </p:nvPr>
        </p:nvGraphicFramePr>
        <p:xfrm>
          <a:off x="4749060" y="1861989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Печень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0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763688" y="274638"/>
            <a:ext cx="692311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Строение систем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внутренних органов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птиц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067944" y="3429000"/>
            <a:ext cx="1512168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Системы органов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683568" y="3753036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97187"/>
              </p:ext>
            </p:extLst>
          </p:nvPr>
        </p:nvGraphicFramePr>
        <p:xfrm>
          <a:off x="3275856" y="3786175"/>
          <a:ext cx="864096" cy="344805"/>
        </p:xfrm>
        <a:graphic>
          <a:graphicData uri="http://schemas.openxmlformats.org/drawingml/2006/table">
            <a:tbl>
              <a:tblPr/>
              <a:tblGrid>
                <a:gridCol w="8640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пищеварительная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85185"/>
              </p:ext>
            </p:extLst>
          </p:nvPr>
        </p:nvGraphicFramePr>
        <p:xfrm>
          <a:off x="3131840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дыхательная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2349"/>
              </p:ext>
            </p:extLst>
          </p:nvPr>
        </p:nvGraphicFramePr>
        <p:xfrm>
          <a:off x="2375756" y="3786745"/>
          <a:ext cx="789620" cy="344805"/>
        </p:xfrm>
        <a:graphic>
          <a:graphicData uri="http://schemas.openxmlformats.org/drawingml/2006/table">
            <a:tbl>
              <a:tblPr/>
              <a:tblGrid>
                <a:gridCol w="78962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выделительная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114839"/>
              </p:ext>
            </p:extLst>
          </p:nvPr>
        </p:nvGraphicFramePr>
        <p:xfrm>
          <a:off x="2070956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кровеносная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026849"/>
              </p:ext>
            </p:extLst>
          </p:nvPr>
        </p:nvGraphicFramePr>
        <p:xfrm>
          <a:off x="1547664" y="388657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нервная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54523"/>
              </p:ext>
            </p:extLst>
          </p:nvPr>
        </p:nvGraphicFramePr>
        <p:xfrm>
          <a:off x="1043608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размножения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77093"/>
              </p:ext>
            </p:extLst>
          </p:nvPr>
        </p:nvGraphicFramePr>
        <p:xfrm>
          <a:off x="378768" y="3762747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 стрелкой 12"/>
          <p:cNvCxnSpPr>
            <a:stCxn id="3" idx="1"/>
          </p:cNvCxnSpPr>
          <p:nvPr/>
        </p:nvCxnSpPr>
        <p:spPr>
          <a:xfrm flipH="1" flipV="1">
            <a:off x="2915816" y="1556792"/>
            <a:ext cx="1373580" cy="1967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7"/>
          </p:cNvCxnSpPr>
          <p:nvPr/>
        </p:nvCxnSpPr>
        <p:spPr>
          <a:xfrm flipV="1">
            <a:off x="5358660" y="1628800"/>
            <a:ext cx="1733620" cy="1895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6"/>
          </p:cNvCxnSpPr>
          <p:nvPr/>
        </p:nvCxnSpPr>
        <p:spPr>
          <a:xfrm>
            <a:off x="5580112" y="3753036"/>
            <a:ext cx="31066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5"/>
          </p:cNvCxnSpPr>
          <p:nvPr/>
        </p:nvCxnSpPr>
        <p:spPr>
          <a:xfrm>
            <a:off x="5358660" y="3982164"/>
            <a:ext cx="2525708" cy="218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4"/>
          </p:cNvCxnSpPr>
          <p:nvPr/>
        </p:nvCxnSpPr>
        <p:spPr>
          <a:xfrm>
            <a:off x="4824028" y="407707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979712" y="3982164"/>
            <a:ext cx="2309684" cy="218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09660"/>
              </p:ext>
            </p:extLst>
          </p:nvPr>
        </p:nvGraphicFramePr>
        <p:xfrm>
          <a:off x="2523267" y="162880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12531"/>
              </p:ext>
            </p:extLst>
          </p:nvPr>
        </p:nvGraphicFramePr>
        <p:xfrm>
          <a:off x="6316714" y="162880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50937"/>
              </p:ext>
            </p:extLst>
          </p:nvPr>
        </p:nvGraphicFramePr>
        <p:xfrm>
          <a:off x="85344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71103"/>
              </p:ext>
            </p:extLst>
          </p:nvPr>
        </p:nvGraphicFramePr>
        <p:xfrm>
          <a:off x="7979233" y="587727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509912"/>
              </p:ext>
            </p:extLst>
          </p:nvPr>
        </p:nvGraphicFramePr>
        <p:xfrm>
          <a:off x="4970512" y="604681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891283"/>
              </p:ext>
            </p:extLst>
          </p:nvPr>
        </p:nvGraphicFramePr>
        <p:xfrm>
          <a:off x="2267384" y="6070054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520596"/>
              </p:ext>
            </p:extLst>
          </p:nvPr>
        </p:nvGraphicFramePr>
        <p:xfrm>
          <a:off x="3134554" y="1495475"/>
          <a:ext cx="1348005" cy="190500"/>
        </p:xfrm>
        <a:graphic>
          <a:graphicData uri="http://schemas.openxmlformats.org/drawingml/2006/table">
            <a:tbl>
              <a:tblPr/>
              <a:tblGrid>
                <a:gridCol w="1348005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Пищеварительная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417307"/>
              </p:ext>
            </p:extLst>
          </p:nvPr>
        </p:nvGraphicFramePr>
        <p:xfrm>
          <a:off x="7133456" y="1652798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Дыхательная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4" name="Таблица 317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77905"/>
              </p:ext>
            </p:extLst>
          </p:nvPr>
        </p:nvGraphicFramePr>
        <p:xfrm>
          <a:off x="7884368" y="388691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Выделительная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5" name="Таблица 317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745703"/>
              </p:ext>
            </p:extLst>
          </p:nvPr>
        </p:nvGraphicFramePr>
        <p:xfrm>
          <a:off x="6876256" y="5974804"/>
          <a:ext cx="897632" cy="190500"/>
        </p:xfrm>
        <a:graphic>
          <a:graphicData uri="http://schemas.openxmlformats.org/drawingml/2006/table">
            <a:tbl>
              <a:tblPr/>
              <a:tblGrid>
                <a:gridCol w="897632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Кровеносная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6" name="Таблица 317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31686"/>
              </p:ext>
            </p:extLst>
          </p:nvPr>
        </p:nvGraphicFramePr>
        <p:xfrm>
          <a:off x="4033478" y="614206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Нервная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7" name="Таблица 317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600151"/>
              </p:ext>
            </p:extLst>
          </p:nvPr>
        </p:nvGraphicFramePr>
        <p:xfrm>
          <a:off x="971600" y="597480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Размножения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773838"/>
              </p:ext>
            </p:extLst>
          </p:nvPr>
        </p:nvGraphicFramePr>
        <p:xfrm>
          <a:off x="2949550" y="320707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Ротовая полость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30686"/>
              </p:ext>
            </p:extLst>
          </p:nvPr>
        </p:nvGraphicFramePr>
        <p:xfrm>
          <a:off x="3275856" y="292494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Глотка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59336"/>
              </p:ext>
            </p:extLst>
          </p:nvPr>
        </p:nvGraphicFramePr>
        <p:xfrm>
          <a:off x="2993006" y="262382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74206"/>
              </p:ext>
            </p:extLst>
          </p:nvPr>
        </p:nvGraphicFramePr>
        <p:xfrm>
          <a:off x="2915816" y="238585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Желудок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05576"/>
              </p:ext>
            </p:extLst>
          </p:nvPr>
        </p:nvGraphicFramePr>
        <p:xfrm>
          <a:off x="1619672" y="2204864"/>
          <a:ext cx="1723256" cy="190500"/>
        </p:xfrm>
        <a:graphic>
          <a:graphicData uri="http://schemas.openxmlformats.org/drawingml/2006/table">
            <a:tbl>
              <a:tblPr/>
              <a:tblGrid>
                <a:gridCol w="1723256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Тонкий и толстый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кишечник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410317"/>
              </p:ext>
            </p:extLst>
          </p:nvPr>
        </p:nvGraphicFramePr>
        <p:xfrm>
          <a:off x="2524954" y="198884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Клоака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8" name="Таблица 317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50561"/>
              </p:ext>
            </p:extLst>
          </p:nvPr>
        </p:nvGraphicFramePr>
        <p:xfrm>
          <a:off x="5615870" y="323850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Ноздри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0" name="Таблица 317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54126"/>
              </p:ext>
            </p:extLst>
          </p:nvPr>
        </p:nvGraphicFramePr>
        <p:xfrm>
          <a:off x="5914256" y="299695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Носовая полость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1" name="Таблица 317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4544"/>
              </p:ext>
            </p:extLst>
          </p:nvPr>
        </p:nvGraphicFramePr>
        <p:xfrm>
          <a:off x="6225470" y="270892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Гортань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2" name="Таблица 317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632935"/>
              </p:ext>
            </p:extLst>
          </p:nvPr>
        </p:nvGraphicFramePr>
        <p:xfrm>
          <a:off x="6482680" y="2452715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Трахея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3" name="Таблица 317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899683"/>
              </p:ext>
            </p:extLst>
          </p:nvPr>
        </p:nvGraphicFramePr>
        <p:xfrm>
          <a:off x="6621514" y="220486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Легкое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4" name="Таблица 317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79728"/>
              </p:ext>
            </p:extLst>
          </p:nvPr>
        </p:nvGraphicFramePr>
        <p:xfrm>
          <a:off x="6876256" y="198884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Воздушные мешки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5" name="Таблица 317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762505"/>
              </p:ext>
            </p:extLst>
          </p:nvPr>
        </p:nvGraphicFramePr>
        <p:xfrm>
          <a:off x="2462647" y="1772816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Железы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31757" name="Прямая со стрелкой 31756"/>
          <p:cNvCxnSpPr/>
          <p:nvPr/>
        </p:nvCxnSpPr>
        <p:spPr>
          <a:xfrm>
            <a:off x="3134554" y="1844824"/>
            <a:ext cx="22241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14018"/>
              </p:ext>
            </p:extLst>
          </p:nvPr>
        </p:nvGraphicFramePr>
        <p:xfrm>
          <a:off x="3335016" y="1883110"/>
          <a:ext cx="1130329" cy="190500"/>
        </p:xfrm>
        <a:graphic>
          <a:graphicData uri="http://schemas.openxmlformats.org/drawingml/2006/table">
            <a:tbl>
              <a:tblPr/>
              <a:tblGrid>
                <a:gridCol w="1130329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Поджелудочная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95630"/>
              </p:ext>
            </p:extLst>
          </p:nvPr>
        </p:nvGraphicFramePr>
        <p:xfrm>
          <a:off x="4749060" y="1861989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Печень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3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827584" y="1773238"/>
            <a:ext cx="7311186" cy="4799034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628775"/>
            <a:ext cx="48307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9342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Дыхательная система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птиц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727" y="2386816"/>
            <a:ext cx="33591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76" y="2345146"/>
            <a:ext cx="2619458" cy="36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5145"/>
            <a:ext cx="2619458" cy="36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0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763688" y="274638"/>
            <a:ext cx="692311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Строение систем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внутренних органов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птиц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067944" y="3429000"/>
            <a:ext cx="1512168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Системы органов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683568" y="3753036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18050"/>
              </p:ext>
            </p:extLst>
          </p:nvPr>
        </p:nvGraphicFramePr>
        <p:xfrm>
          <a:off x="3275856" y="3786175"/>
          <a:ext cx="864096" cy="344805"/>
        </p:xfrm>
        <a:graphic>
          <a:graphicData uri="http://schemas.openxmlformats.org/drawingml/2006/table">
            <a:tbl>
              <a:tblPr/>
              <a:tblGrid>
                <a:gridCol w="8640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пищеварительная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4101"/>
              </p:ext>
            </p:extLst>
          </p:nvPr>
        </p:nvGraphicFramePr>
        <p:xfrm>
          <a:off x="3131840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дыхательная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12509"/>
              </p:ext>
            </p:extLst>
          </p:nvPr>
        </p:nvGraphicFramePr>
        <p:xfrm>
          <a:off x="2375756" y="3786745"/>
          <a:ext cx="789620" cy="344805"/>
        </p:xfrm>
        <a:graphic>
          <a:graphicData uri="http://schemas.openxmlformats.org/drawingml/2006/table">
            <a:tbl>
              <a:tblPr/>
              <a:tblGrid>
                <a:gridCol w="78962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выделительная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344728"/>
              </p:ext>
            </p:extLst>
          </p:nvPr>
        </p:nvGraphicFramePr>
        <p:xfrm>
          <a:off x="2070956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кровеносная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59570"/>
              </p:ext>
            </p:extLst>
          </p:nvPr>
        </p:nvGraphicFramePr>
        <p:xfrm>
          <a:off x="1547664" y="388657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нервная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81910"/>
              </p:ext>
            </p:extLst>
          </p:nvPr>
        </p:nvGraphicFramePr>
        <p:xfrm>
          <a:off x="1043608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размножения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527089"/>
              </p:ext>
            </p:extLst>
          </p:nvPr>
        </p:nvGraphicFramePr>
        <p:xfrm>
          <a:off x="378768" y="3762747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 стрелкой 12"/>
          <p:cNvCxnSpPr>
            <a:stCxn id="3" idx="1"/>
          </p:cNvCxnSpPr>
          <p:nvPr/>
        </p:nvCxnSpPr>
        <p:spPr>
          <a:xfrm flipH="1" flipV="1">
            <a:off x="2915816" y="1628800"/>
            <a:ext cx="1373580" cy="1895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7"/>
          </p:cNvCxnSpPr>
          <p:nvPr/>
        </p:nvCxnSpPr>
        <p:spPr>
          <a:xfrm flipV="1">
            <a:off x="5358660" y="1628800"/>
            <a:ext cx="1733620" cy="1895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6"/>
          </p:cNvCxnSpPr>
          <p:nvPr/>
        </p:nvCxnSpPr>
        <p:spPr>
          <a:xfrm>
            <a:off x="5580112" y="3753036"/>
            <a:ext cx="31066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5"/>
          </p:cNvCxnSpPr>
          <p:nvPr/>
        </p:nvCxnSpPr>
        <p:spPr>
          <a:xfrm>
            <a:off x="5358660" y="3982164"/>
            <a:ext cx="2525708" cy="218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4"/>
          </p:cNvCxnSpPr>
          <p:nvPr/>
        </p:nvCxnSpPr>
        <p:spPr>
          <a:xfrm>
            <a:off x="4824028" y="407707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979712" y="3982164"/>
            <a:ext cx="2309684" cy="218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41599"/>
              </p:ext>
            </p:extLst>
          </p:nvPr>
        </p:nvGraphicFramePr>
        <p:xfrm>
          <a:off x="2523267" y="162880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25685"/>
              </p:ext>
            </p:extLst>
          </p:nvPr>
        </p:nvGraphicFramePr>
        <p:xfrm>
          <a:off x="6316714" y="162880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85120"/>
              </p:ext>
            </p:extLst>
          </p:nvPr>
        </p:nvGraphicFramePr>
        <p:xfrm>
          <a:off x="85344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956627"/>
              </p:ext>
            </p:extLst>
          </p:nvPr>
        </p:nvGraphicFramePr>
        <p:xfrm>
          <a:off x="7979233" y="587727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626183"/>
              </p:ext>
            </p:extLst>
          </p:nvPr>
        </p:nvGraphicFramePr>
        <p:xfrm>
          <a:off x="4970512" y="604681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858759"/>
              </p:ext>
            </p:extLst>
          </p:nvPr>
        </p:nvGraphicFramePr>
        <p:xfrm>
          <a:off x="2267384" y="6070054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897780"/>
              </p:ext>
            </p:extLst>
          </p:nvPr>
        </p:nvGraphicFramePr>
        <p:xfrm>
          <a:off x="3134554" y="1510308"/>
          <a:ext cx="1348005" cy="190500"/>
        </p:xfrm>
        <a:graphic>
          <a:graphicData uri="http://schemas.openxmlformats.org/drawingml/2006/table">
            <a:tbl>
              <a:tblPr/>
              <a:tblGrid>
                <a:gridCol w="1348005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Пищеварительная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7546"/>
              </p:ext>
            </p:extLst>
          </p:nvPr>
        </p:nvGraphicFramePr>
        <p:xfrm>
          <a:off x="7133456" y="1652798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Дыхательная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4" name="Таблица 317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201261"/>
              </p:ext>
            </p:extLst>
          </p:nvPr>
        </p:nvGraphicFramePr>
        <p:xfrm>
          <a:off x="7884368" y="388691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Выделительная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5" name="Таблица 317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40545"/>
              </p:ext>
            </p:extLst>
          </p:nvPr>
        </p:nvGraphicFramePr>
        <p:xfrm>
          <a:off x="6876256" y="5974804"/>
          <a:ext cx="897632" cy="190500"/>
        </p:xfrm>
        <a:graphic>
          <a:graphicData uri="http://schemas.openxmlformats.org/drawingml/2006/table">
            <a:tbl>
              <a:tblPr/>
              <a:tblGrid>
                <a:gridCol w="897632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Кровеносная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6" name="Таблица 317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172341"/>
              </p:ext>
            </p:extLst>
          </p:nvPr>
        </p:nvGraphicFramePr>
        <p:xfrm>
          <a:off x="4033478" y="614206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Нервная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7" name="Таблица 317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844933"/>
              </p:ext>
            </p:extLst>
          </p:nvPr>
        </p:nvGraphicFramePr>
        <p:xfrm>
          <a:off x="971600" y="597480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Размножения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563830"/>
              </p:ext>
            </p:extLst>
          </p:nvPr>
        </p:nvGraphicFramePr>
        <p:xfrm>
          <a:off x="2949550" y="320707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Ротовая полость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75971"/>
              </p:ext>
            </p:extLst>
          </p:nvPr>
        </p:nvGraphicFramePr>
        <p:xfrm>
          <a:off x="3275856" y="292494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Глотка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419219"/>
              </p:ext>
            </p:extLst>
          </p:nvPr>
        </p:nvGraphicFramePr>
        <p:xfrm>
          <a:off x="2993006" y="262382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56877"/>
              </p:ext>
            </p:extLst>
          </p:nvPr>
        </p:nvGraphicFramePr>
        <p:xfrm>
          <a:off x="2915816" y="238585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Желудок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788916"/>
              </p:ext>
            </p:extLst>
          </p:nvPr>
        </p:nvGraphicFramePr>
        <p:xfrm>
          <a:off x="2123728" y="220486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Тонкий кишечник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23508"/>
              </p:ext>
            </p:extLst>
          </p:nvPr>
        </p:nvGraphicFramePr>
        <p:xfrm>
          <a:off x="2524954" y="198884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Клоака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8" name="Таблица 317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2496"/>
              </p:ext>
            </p:extLst>
          </p:nvPr>
        </p:nvGraphicFramePr>
        <p:xfrm>
          <a:off x="5615870" y="323850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Ноздри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0" name="Таблица 317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24859"/>
              </p:ext>
            </p:extLst>
          </p:nvPr>
        </p:nvGraphicFramePr>
        <p:xfrm>
          <a:off x="5914256" y="299695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Носовая полость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1" name="Таблица 317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53739"/>
              </p:ext>
            </p:extLst>
          </p:nvPr>
        </p:nvGraphicFramePr>
        <p:xfrm>
          <a:off x="6225470" y="270892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Гортань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2" name="Таблица 317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779144"/>
              </p:ext>
            </p:extLst>
          </p:nvPr>
        </p:nvGraphicFramePr>
        <p:xfrm>
          <a:off x="6482680" y="2452715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Трахея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3" name="Таблица 317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90264"/>
              </p:ext>
            </p:extLst>
          </p:nvPr>
        </p:nvGraphicFramePr>
        <p:xfrm>
          <a:off x="6621514" y="220486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Легкое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4" name="Таблица 317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27857"/>
              </p:ext>
            </p:extLst>
          </p:nvPr>
        </p:nvGraphicFramePr>
        <p:xfrm>
          <a:off x="6876256" y="198884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Воздушные мешки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5" name="Таблица 317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41170"/>
              </p:ext>
            </p:extLst>
          </p:nvPr>
        </p:nvGraphicFramePr>
        <p:xfrm>
          <a:off x="5615870" y="3523908"/>
          <a:ext cx="1005644" cy="190500"/>
        </p:xfrm>
        <a:graphic>
          <a:graphicData uri="http://schemas.openxmlformats.org/drawingml/2006/table">
            <a:tbl>
              <a:tblPr/>
              <a:tblGrid>
                <a:gridCol w="1005644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Тазовые почки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6" name="Таблица 317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17317"/>
              </p:ext>
            </p:extLst>
          </p:nvPr>
        </p:nvGraphicFramePr>
        <p:xfrm>
          <a:off x="6668020" y="3523908"/>
          <a:ext cx="928316" cy="190500"/>
        </p:xfrm>
        <a:graphic>
          <a:graphicData uri="http://schemas.openxmlformats.org/drawingml/2006/table">
            <a:tbl>
              <a:tblPr/>
              <a:tblGrid>
                <a:gridCol w="928316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Мочеточники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7" name="Таблица 317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3199"/>
              </p:ext>
            </p:extLst>
          </p:nvPr>
        </p:nvGraphicFramePr>
        <p:xfrm>
          <a:off x="7740352" y="3523908"/>
          <a:ext cx="576064" cy="190500"/>
        </p:xfrm>
        <a:graphic>
          <a:graphicData uri="http://schemas.openxmlformats.org/drawingml/2006/table">
            <a:tbl>
              <a:tblPr/>
              <a:tblGrid>
                <a:gridCol w="576064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Клоака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8" name="Таблица 317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941397"/>
              </p:ext>
            </p:extLst>
          </p:nvPr>
        </p:nvGraphicFramePr>
        <p:xfrm>
          <a:off x="2524954" y="1772816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Железы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31760" name="Прямая со стрелкой 31759"/>
          <p:cNvCxnSpPr/>
          <p:nvPr/>
        </p:nvCxnSpPr>
        <p:spPr>
          <a:xfrm>
            <a:off x="3134554" y="1916832"/>
            <a:ext cx="20906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69200"/>
              </p:ext>
            </p:extLst>
          </p:nvPr>
        </p:nvGraphicFramePr>
        <p:xfrm>
          <a:off x="3335016" y="1883110"/>
          <a:ext cx="1130329" cy="190500"/>
        </p:xfrm>
        <a:graphic>
          <a:graphicData uri="http://schemas.openxmlformats.org/drawingml/2006/table">
            <a:tbl>
              <a:tblPr/>
              <a:tblGrid>
                <a:gridCol w="1130329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Поджелудочная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16143"/>
              </p:ext>
            </p:extLst>
          </p:nvPr>
        </p:nvGraphicFramePr>
        <p:xfrm>
          <a:off x="4749060" y="1861989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Печень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0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628775"/>
            <a:ext cx="48307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9342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Выделительная система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птиц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73238"/>
            <a:ext cx="504190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1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628775"/>
            <a:ext cx="48307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1476375" y="333374"/>
            <a:ext cx="69342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Кровеносная система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хордовых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4" name="Picture 2" descr="C:\2013\10.jpe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1" r="9555"/>
          <a:stretch/>
        </p:blipFill>
        <p:spPr bwMode="auto">
          <a:xfrm>
            <a:off x="669131" y="2996952"/>
            <a:ext cx="161448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2013\1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r="13422"/>
          <a:stretch/>
        </p:blipFill>
        <p:spPr bwMode="auto">
          <a:xfrm>
            <a:off x="2915816" y="2995636"/>
            <a:ext cx="15716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2013\14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6" r="19017"/>
          <a:stretch/>
        </p:blipFill>
        <p:spPr bwMode="auto">
          <a:xfrm>
            <a:off x="4943475" y="2995637"/>
            <a:ext cx="135731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2013\15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5" r="16949"/>
          <a:stretch/>
        </p:blipFill>
        <p:spPr bwMode="auto">
          <a:xfrm>
            <a:off x="6874668" y="2996952"/>
            <a:ext cx="147161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628775"/>
            <a:ext cx="48307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9342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Кровеносная система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птиц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4168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22673"/>
            <a:ext cx="417846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22673"/>
            <a:ext cx="2379068" cy="259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3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763688" y="274638"/>
            <a:ext cx="692311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Строение систем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внутренних органов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птиц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067944" y="3429000"/>
            <a:ext cx="1512168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Системы органов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683568" y="3753036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228375"/>
              </p:ext>
            </p:extLst>
          </p:nvPr>
        </p:nvGraphicFramePr>
        <p:xfrm>
          <a:off x="3275856" y="3786175"/>
          <a:ext cx="864096" cy="344805"/>
        </p:xfrm>
        <a:graphic>
          <a:graphicData uri="http://schemas.openxmlformats.org/drawingml/2006/table">
            <a:tbl>
              <a:tblPr/>
              <a:tblGrid>
                <a:gridCol w="8640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пищеварительная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376679"/>
              </p:ext>
            </p:extLst>
          </p:nvPr>
        </p:nvGraphicFramePr>
        <p:xfrm>
          <a:off x="3131840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дыхательная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00897"/>
              </p:ext>
            </p:extLst>
          </p:nvPr>
        </p:nvGraphicFramePr>
        <p:xfrm>
          <a:off x="2375756" y="3786745"/>
          <a:ext cx="789620" cy="344805"/>
        </p:xfrm>
        <a:graphic>
          <a:graphicData uri="http://schemas.openxmlformats.org/drawingml/2006/table">
            <a:tbl>
              <a:tblPr/>
              <a:tblGrid>
                <a:gridCol w="78962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выделительная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957347"/>
              </p:ext>
            </p:extLst>
          </p:nvPr>
        </p:nvGraphicFramePr>
        <p:xfrm>
          <a:off x="2070956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кровеносная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099040"/>
              </p:ext>
            </p:extLst>
          </p:nvPr>
        </p:nvGraphicFramePr>
        <p:xfrm>
          <a:off x="1547664" y="388657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нервная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81201"/>
              </p:ext>
            </p:extLst>
          </p:nvPr>
        </p:nvGraphicFramePr>
        <p:xfrm>
          <a:off x="1043608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размножения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24673"/>
              </p:ext>
            </p:extLst>
          </p:nvPr>
        </p:nvGraphicFramePr>
        <p:xfrm>
          <a:off x="378768" y="3762747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 стрелкой 12"/>
          <p:cNvCxnSpPr>
            <a:stCxn id="3" idx="1"/>
          </p:cNvCxnSpPr>
          <p:nvPr/>
        </p:nvCxnSpPr>
        <p:spPr>
          <a:xfrm flipH="1" flipV="1">
            <a:off x="2915816" y="1556792"/>
            <a:ext cx="1373580" cy="1967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7"/>
          </p:cNvCxnSpPr>
          <p:nvPr/>
        </p:nvCxnSpPr>
        <p:spPr>
          <a:xfrm flipV="1">
            <a:off x="5358660" y="1628800"/>
            <a:ext cx="1733620" cy="1895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6"/>
          </p:cNvCxnSpPr>
          <p:nvPr/>
        </p:nvCxnSpPr>
        <p:spPr>
          <a:xfrm>
            <a:off x="5580112" y="3753036"/>
            <a:ext cx="31066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5"/>
          </p:cNvCxnSpPr>
          <p:nvPr/>
        </p:nvCxnSpPr>
        <p:spPr>
          <a:xfrm>
            <a:off x="5358660" y="3982164"/>
            <a:ext cx="2525708" cy="218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4"/>
          </p:cNvCxnSpPr>
          <p:nvPr/>
        </p:nvCxnSpPr>
        <p:spPr>
          <a:xfrm>
            <a:off x="4824028" y="407707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979712" y="3982164"/>
            <a:ext cx="2309684" cy="218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18514"/>
              </p:ext>
            </p:extLst>
          </p:nvPr>
        </p:nvGraphicFramePr>
        <p:xfrm>
          <a:off x="2523267" y="162880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82340"/>
              </p:ext>
            </p:extLst>
          </p:nvPr>
        </p:nvGraphicFramePr>
        <p:xfrm>
          <a:off x="6316714" y="162880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67303"/>
              </p:ext>
            </p:extLst>
          </p:nvPr>
        </p:nvGraphicFramePr>
        <p:xfrm>
          <a:off x="85344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64074"/>
              </p:ext>
            </p:extLst>
          </p:nvPr>
        </p:nvGraphicFramePr>
        <p:xfrm>
          <a:off x="7979233" y="587727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19686"/>
              </p:ext>
            </p:extLst>
          </p:nvPr>
        </p:nvGraphicFramePr>
        <p:xfrm>
          <a:off x="4970512" y="604681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50493"/>
              </p:ext>
            </p:extLst>
          </p:nvPr>
        </p:nvGraphicFramePr>
        <p:xfrm>
          <a:off x="2267384" y="6070054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52240"/>
              </p:ext>
            </p:extLst>
          </p:nvPr>
        </p:nvGraphicFramePr>
        <p:xfrm>
          <a:off x="3134554" y="1452612"/>
          <a:ext cx="1348005" cy="190500"/>
        </p:xfrm>
        <a:graphic>
          <a:graphicData uri="http://schemas.openxmlformats.org/drawingml/2006/table">
            <a:tbl>
              <a:tblPr/>
              <a:tblGrid>
                <a:gridCol w="1348005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Пищеварительная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045196"/>
              </p:ext>
            </p:extLst>
          </p:nvPr>
        </p:nvGraphicFramePr>
        <p:xfrm>
          <a:off x="7133456" y="1652798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Дыхательная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4" name="Таблица 317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17676"/>
              </p:ext>
            </p:extLst>
          </p:nvPr>
        </p:nvGraphicFramePr>
        <p:xfrm>
          <a:off x="7884368" y="388691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Выделительная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5" name="Таблица 317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66918"/>
              </p:ext>
            </p:extLst>
          </p:nvPr>
        </p:nvGraphicFramePr>
        <p:xfrm>
          <a:off x="6876256" y="5974804"/>
          <a:ext cx="897632" cy="190500"/>
        </p:xfrm>
        <a:graphic>
          <a:graphicData uri="http://schemas.openxmlformats.org/drawingml/2006/table">
            <a:tbl>
              <a:tblPr/>
              <a:tblGrid>
                <a:gridCol w="897632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Кровеносная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6" name="Таблица 317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24920"/>
              </p:ext>
            </p:extLst>
          </p:nvPr>
        </p:nvGraphicFramePr>
        <p:xfrm>
          <a:off x="4033478" y="614206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Нервная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7" name="Таблица 317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776211"/>
              </p:ext>
            </p:extLst>
          </p:nvPr>
        </p:nvGraphicFramePr>
        <p:xfrm>
          <a:off x="971600" y="597480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Размножения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915645"/>
              </p:ext>
            </p:extLst>
          </p:nvPr>
        </p:nvGraphicFramePr>
        <p:xfrm>
          <a:off x="2949550" y="320707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Ротовая полость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664546"/>
              </p:ext>
            </p:extLst>
          </p:nvPr>
        </p:nvGraphicFramePr>
        <p:xfrm>
          <a:off x="3275856" y="292494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Глотка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43475"/>
              </p:ext>
            </p:extLst>
          </p:nvPr>
        </p:nvGraphicFramePr>
        <p:xfrm>
          <a:off x="2993006" y="262382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116179"/>
              </p:ext>
            </p:extLst>
          </p:nvPr>
        </p:nvGraphicFramePr>
        <p:xfrm>
          <a:off x="2915816" y="238585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Желудок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215656"/>
              </p:ext>
            </p:extLst>
          </p:nvPr>
        </p:nvGraphicFramePr>
        <p:xfrm>
          <a:off x="2123728" y="220486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Тонкий кишечник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16475"/>
              </p:ext>
            </p:extLst>
          </p:nvPr>
        </p:nvGraphicFramePr>
        <p:xfrm>
          <a:off x="2524954" y="198884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Клоака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8" name="Таблица 317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51610"/>
              </p:ext>
            </p:extLst>
          </p:nvPr>
        </p:nvGraphicFramePr>
        <p:xfrm>
          <a:off x="5615870" y="323850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Ноздри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0" name="Таблица 317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747899"/>
              </p:ext>
            </p:extLst>
          </p:nvPr>
        </p:nvGraphicFramePr>
        <p:xfrm>
          <a:off x="5914256" y="299695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Носовая полость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1" name="Таблица 317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615801"/>
              </p:ext>
            </p:extLst>
          </p:nvPr>
        </p:nvGraphicFramePr>
        <p:xfrm>
          <a:off x="6225470" y="270892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Гортань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2" name="Таблица 317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709912"/>
              </p:ext>
            </p:extLst>
          </p:nvPr>
        </p:nvGraphicFramePr>
        <p:xfrm>
          <a:off x="6482680" y="2452715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Трахея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3" name="Таблица 317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64214"/>
              </p:ext>
            </p:extLst>
          </p:nvPr>
        </p:nvGraphicFramePr>
        <p:xfrm>
          <a:off x="6621514" y="220486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Легкое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4" name="Таблица 317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234934"/>
              </p:ext>
            </p:extLst>
          </p:nvPr>
        </p:nvGraphicFramePr>
        <p:xfrm>
          <a:off x="6876256" y="198884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Воздушные мешки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5" name="Таблица 317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83757"/>
              </p:ext>
            </p:extLst>
          </p:nvPr>
        </p:nvGraphicFramePr>
        <p:xfrm>
          <a:off x="5615870" y="3523908"/>
          <a:ext cx="1005644" cy="190500"/>
        </p:xfrm>
        <a:graphic>
          <a:graphicData uri="http://schemas.openxmlformats.org/drawingml/2006/table">
            <a:tbl>
              <a:tblPr/>
              <a:tblGrid>
                <a:gridCol w="1005644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Тазовые почки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6" name="Таблица 317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004815"/>
              </p:ext>
            </p:extLst>
          </p:nvPr>
        </p:nvGraphicFramePr>
        <p:xfrm>
          <a:off x="6668020" y="3523908"/>
          <a:ext cx="928316" cy="190500"/>
        </p:xfrm>
        <a:graphic>
          <a:graphicData uri="http://schemas.openxmlformats.org/drawingml/2006/table">
            <a:tbl>
              <a:tblPr/>
              <a:tblGrid>
                <a:gridCol w="928316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Мочеточники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7" name="Таблица 317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791713"/>
              </p:ext>
            </p:extLst>
          </p:nvPr>
        </p:nvGraphicFramePr>
        <p:xfrm>
          <a:off x="7740352" y="3523908"/>
          <a:ext cx="576064" cy="190500"/>
        </p:xfrm>
        <a:graphic>
          <a:graphicData uri="http://schemas.openxmlformats.org/drawingml/2006/table">
            <a:tbl>
              <a:tblPr/>
              <a:tblGrid>
                <a:gridCol w="576064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Клоака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8" name="Таблица 317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577420"/>
              </p:ext>
            </p:extLst>
          </p:nvPr>
        </p:nvGraphicFramePr>
        <p:xfrm>
          <a:off x="5914256" y="4221088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Сердце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59" name="Таблица 317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16777"/>
              </p:ext>
            </p:extLst>
          </p:nvPr>
        </p:nvGraphicFramePr>
        <p:xfrm>
          <a:off x="6372200" y="4581128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Артерии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60" name="Таблица 317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95394"/>
              </p:ext>
            </p:extLst>
          </p:nvPr>
        </p:nvGraphicFramePr>
        <p:xfrm>
          <a:off x="6804248" y="496669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Вены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61" name="Таблица 317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24644"/>
              </p:ext>
            </p:extLst>
          </p:nvPr>
        </p:nvGraphicFramePr>
        <p:xfrm>
          <a:off x="2524954" y="1772816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Железы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31763" name="Прямая со стрелкой 31762"/>
          <p:cNvCxnSpPr/>
          <p:nvPr/>
        </p:nvCxnSpPr>
        <p:spPr>
          <a:xfrm>
            <a:off x="3134554" y="1844824"/>
            <a:ext cx="24455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69200"/>
              </p:ext>
            </p:extLst>
          </p:nvPr>
        </p:nvGraphicFramePr>
        <p:xfrm>
          <a:off x="3335016" y="1883110"/>
          <a:ext cx="1130329" cy="190500"/>
        </p:xfrm>
        <a:graphic>
          <a:graphicData uri="http://schemas.openxmlformats.org/drawingml/2006/table">
            <a:tbl>
              <a:tblPr/>
              <a:tblGrid>
                <a:gridCol w="1130329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Поджелудочная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16143"/>
              </p:ext>
            </p:extLst>
          </p:nvPr>
        </p:nvGraphicFramePr>
        <p:xfrm>
          <a:off x="4749060" y="1861989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Печень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04400"/>
              </p:ext>
            </p:extLst>
          </p:nvPr>
        </p:nvGraphicFramePr>
        <p:xfrm>
          <a:off x="7131124" y="5301208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Капилляры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9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628775"/>
            <a:ext cx="48307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9342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Особенности строения пищеварительной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системы птиц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Пищевод – зоб;</a:t>
            </a:r>
          </a:p>
          <a:p>
            <a:r>
              <a:rPr lang="ru-RU" sz="4000" dirty="0" smtClean="0"/>
              <a:t>Желудок – две камеры ;</a:t>
            </a:r>
          </a:p>
          <a:p>
            <a:r>
              <a:rPr lang="ru-RU" sz="4000" dirty="0" smtClean="0"/>
              <a:t>Кишечник – толстый кишечник очень короткий.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405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368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628775"/>
            <a:ext cx="48307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9342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Особенности строения пищеварительной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системы птиц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Ротовая полость – отсутствие зубов;</a:t>
            </a:r>
            <a:endParaRPr lang="en-US" sz="4000" dirty="0" smtClean="0"/>
          </a:p>
          <a:p>
            <a:r>
              <a:rPr lang="ru-RU" sz="4000" dirty="0" smtClean="0"/>
              <a:t>Пищевод – зоб;</a:t>
            </a:r>
          </a:p>
          <a:p>
            <a:r>
              <a:rPr lang="ru-RU" sz="4000" dirty="0" smtClean="0"/>
              <a:t>Желудок – две камеры;</a:t>
            </a:r>
          </a:p>
          <a:p>
            <a:r>
              <a:rPr lang="ru-RU" sz="4000" dirty="0" smtClean="0"/>
              <a:t>Кишечник – толстый кишечник очень короткий.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130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54445">
            <a:off x="-185215" y="361493"/>
            <a:ext cx="7772400" cy="1470025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026" name="Picture 2" descr="C:\2013\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902">
            <a:off x="2154262" y="1949399"/>
            <a:ext cx="6248735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2195736" y="274638"/>
            <a:ext cx="649106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Работа в группе</a:t>
            </a: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Установить соответствие между костями и отделами конечностей, которым они принадлежат</a:t>
            </a:r>
          </a:p>
          <a:p>
            <a:endParaRPr lang="ru-RU" sz="2800" dirty="0"/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- </a:t>
            </a:r>
            <a:r>
              <a:rPr lang="ru-RU" sz="2400" dirty="0" smtClean="0"/>
              <a:t>Установите соответствие между костями и отделами   поясов конечносте</a:t>
            </a:r>
            <a:r>
              <a:rPr lang="ru-RU" sz="2800" dirty="0" smtClean="0"/>
              <a:t>й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26708"/>
              </p:ext>
            </p:extLst>
          </p:nvPr>
        </p:nvGraphicFramePr>
        <p:xfrm>
          <a:off x="827584" y="2492896"/>
          <a:ext cx="7859217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36827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Конечности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а) </a:t>
                      </a:r>
                      <a:r>
                        <a:rPr lang="ru-RU" dirty="0" err="1" smtClean="0"/>
                        <a:t>бедреная</a:t>
                      </a:r>
                      <a:r>
                        <a:rPr lang="ru-RU" dirty="0" smtClean="0"/>
                        <a:t>; а) плечевая; в) цевка; г) предплечье; д) голень; е) пальцы стопы; ж) кисть; з) локтевая; и) лучевая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1.Свободная передняя конечность</a:t>
                      </a:r>
                    </a:p>
                    <a:p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Свободная задняя конечность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00239"/>
              </p:ext>
            </p:extLst>
          </p:nvPr>
        </p:nvGraphicFramePr>
        <p:xfrm>
          <a:off x="899592" y="4941168"/>
          <a:ext cx="778720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604"/>
                <a:gridCol w="38936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Пояса конечностей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А) лопатки; б) тазовые кости; в) крестец; е) </a:t>
                      </a:r>
                      <a:r>
                        <a:rPr lang="ru-RU" dirty="0" err="1" smtClean="0"/>
                        <a:t>коракоиды</a:t>
                      </a:r>
                      <a:r>
                        <a:rPr lang="ru-RU" dirty="0" smtClean="0"/>
                        <a:t>; д) ключицы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1.Пояс верхних конечностей</a:t>
                      </a:r>
                    </a:p>
                    <a:p>
                      <a:r>
                        <a:rPr lang="ru-RU" dirty="0" smtClean="0"/>
                        <a:t>2.Пояс</a:t>
                      </a:r>
                      <a:r>
                        <a:rPr lang="ru-RU" baseline="0" dirty="0" smtClean="0"/>
                        <a:t> нижних конечностей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2195736" y="274638"/>
            <a:ext cx="649106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Работа в группе</a:t>
            </a: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1.Установить соответствие между костями и отделами конечностей, которым они принадлежат</a:t>
            </a:r>
          </a:p>
          <a:p>
            <a:endParaRPr lang="ru-RU" sz="2800" dirty="0"/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2.</a:t>
            </a:r>
            <a:r>
              <a:rPr lang="ru-RU" sz="2400" dirty="0" smtClean="0"/>
              <a:t>Установите соответствие между костями и отделами   поясов конечностей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1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dirty="0" smtClean="0">
                <a:solidFill>
                  <a:srgbClr val="FF0000"/>
                </a:solidFill>
              </a:rPr>
              <a:t>1) </a:t>
            </a:r>
            <a:r>
              <a:rPr lang="ru-RU" sz="2400" dirty="0">
                <a:solidFill>
                  <a:srgbClr val="FF0000"/>
                </a:solidFill>
              </a:rPr>
              <a:t>б, г, ж, з, и 2</a:t>
            </a:r>
            <a:r>
              <a:rPr lang="ru-RU" sz="2400" dirty="0" smtClean="0">
                <a:solidFill>
                  <a:srgbClr val="FF0000"/>
                </a:solidFill>
              </a:rPr>
              <a:t>) а</a:t>
            </a:r>
            <a:r>
              <a:rPr lang="ru-RU" sz="2400" dirty="0">
                <a:solidFill>
                  <a:srgbClr val="FF0000"/>
                </a:solidFill>
              </a:rPr>
              <a:t>, в, д, е</a:t>
            </a:r>
            <a:r>
              <a:rPr lang="ru-RU" sz="2400" dirty="0" smtClean="0">
                <a:solidFill>
                  <a:srgbClr val="FF0000"/>
                </a:solidFill>
              </a:rPr>
              <a:t>;.   </a:t>
            </a:r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dirty="0" smtClean="0">
                <a:solidFill>
                  <a:srgbClr val="FF0000"/>
                </a:solidFill>
              </a:rPr>
              <a:t>1) б, г</a:t>
            </a:r>
            <a:r>
              <a:rPr lang="ru-RU" sz="2400" dirty="0">
                <a:solidFill>
                  <a:srgbClr val="FF0000"/>
                </a:solidFill>
              </a:rPr>
              <a:t>; 2) а, в, д.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31445"/>
              </p:ext>
            </p:extLst>
          </p:nvPr>
        </p:nvGraphicFramePr>
        <p:xfrm>
          <a:off x="799058" y="2348880"/>
          <a:ext cx="7859217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006"/>
                <a:gridCol w="35102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Конечности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а) бедро; а) плечо; в) цевка</a:t>
                      </a:r>
                      <a:r>
                        <a:rPr lang="ru-RU" smtClean="0"/>
                        <a:t>; </a:t>
                      </a:r>
                    </a:p>
                    <a:p>
                      <a:r>
                        <a:rPr lang="ru-RU" smtClean="0"/>
                        <a:t>г</a:t>
                      </a:r>
                      <a:r>
                        <a:rPr lang="ru-RU" dirty="0" smtClean="0"/>
                        <a:t>) предплечье; д) голень; е) пальцы стопы; ж) кисть; з) локтевая; и) лучевая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1.Свободная нижняя конечность</a:t>
                      </a:r>
                    </a:p>
                    <a:p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Свободная верхняя конечность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89362"/>
              </p:ext>
            </p:extLst>
          </p:nvPr>
        </p:nvGraphicFramePr>
        <p:xfrm>
          <a:off x="887066" y="4365104"/>
          <a:ext cx="778720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604"/>
                <a:gridCol w="38936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Пояса конечностей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а) лопатки; б) тазовые кости; в) крестец; е) </a:t>
                      </a:r>
                      <a:r>
                        <a:rPr lang="ru-RU" dirty="0" err="1" smtClean="0"/>
                        <a:t>коракоиды</a:t>
                      </a:r>
                      <a:r>
                        <a:rPr lang="ru-RU" dirty="0" smtClean="0"/>
                        <a:t>; д) ключицы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1.Пояс верхних конечностей</a:t>
                      </a:r>
                    </a:p>
                    <a:p>
                      <a:r>
                        <a:rPr lang="ru-RU" dirty="0" smtClean="0"/>
                        <a:t>2.Пояс</a:t>
                      </a:r>
                      <a:r>
                        <a:rPr lang="ru-RU" baseline="0" dirty="0" smtClean="0"/>
                        <a:t> нижних конечностей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2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2195736" y="274638"/>
            <a:ext cx="649106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Найдите ошибки в тексте </a:t>
            </a:r>
          </a:p>
          <a:p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 прочтите исправленный </a:t>
            </a:r>
          </a:p>
          <a:p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вариант</a:t>
            </a: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1.Пояс передних конечностей образован грудиной, двумя ключицами, двумя вороньими костями.</a:t>
            </a:r>
          </a:p>
          <a:p>
            <a:pPr marL="0" indent="0" algn="just">
              <a:buNone/>
            </a:pPr>
            <a:r>
              <a:rPr lang="ru-RU" sz="2800" dirty="0" smtClean="0"/>
              <a:t>2.Длина шеи у птиц зависит от количества позвонков и длины их тела.</a:t>
            </a:r>
          </a:p>
          <a:p>
            <a:pPr marL="0" indent="0" algn="just">
              <a:buNone/>
            </a:pPr>
            <a:r>
              <a:rPr lang="ru-RU" sz="2800" dirty="0" smtClean="0"/>
              <a:t>3.Передняя конечность состоит из плечевой кости, одной кости предплечья, костей кисти.</a:t>
            </a:r>
          </a:p>
          <a:p>
            <a:pPr marL="0" indent="0" algn="just">
              <a:buNone/>
            </a:pPr>
            <a:r>
              <a:rPr lang="ru-RU" sz="2800" dirty="0" smtClean="0"/>
              <a:t>4.Цевка у птиц – результат приспособления к увеличению длины шага при хождении на задних конечностях.</a:t>
            </a:r>
          </a:p>
          <a:p>
            <a:pPr marL="0" indent="0" algn="just">
              <a:buNone/>
            </a:pPr>
            <a:r>
              <a:rPr lang="ru-RU" sz="2800" dirty="0" smtClean="0"/>
              <a:t>5.Грудной киль служит для рассечения воздуха при полете</a:t>
            </a:r>
            <a:r>
              <a:rPr lang="ru-RU" sz="2800" dirty="0"/>
              <a:t>.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12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Строение систем внутренних органов птиц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5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763688" y="274638"/>
            <a:ext cx="692311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Строение систем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внутренних органов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птиц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067944" y="3429000"/>
            <a:ext cx="1512168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органов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683568" y="3753036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73782"/>
              </p:ext>
            </p:extLst>
          </p:nvPr>
        </p:nvGraphicFramePr>
        <p:xfrm>
          <a:off x="3275856" y="3786175"/>
          <a:ext cx="864096" cy="344805"/>
        </p:xfrm>
        <a:graphic>
          <a:graphicData uri="http://schemas.openxmlformats.org/drawingml/2006/table">
            <a:tbl>
              <a:tblPr/>
              <a:tblGrid>
                <a:gridCol w="8640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пищеварительная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49402"/>
              </p:ext>
            </p:extLst>
          </p:nvPr>
        </p:nvGraphicFramePr>
        <p:xfrm>
          <a:off x="3131840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дыхательная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666586"/>
              </p:ext>
            </p:extLst>
          </p:nvPr>
        </p:nvGraphicFramePr>
        <p:xfrm>
          <a:off x="2375756" y="3786745"/>
          <a:ext cx="789620" cy="344805"/>
        </p:xfrm>
        <a:graphic>
          <a:graphicData uri="http://schemas.openxmlformats.org/drawingml/2006/table">
            <a:tbl>
              <a:tblPr/>
              <a:tblGrid>
                <a:gridCol w="78962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выделительная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688903"/>
              </p:ext>
            </p:extLst>
          </p:nvPr>
        </p:nvGraphicFramePr>
        <p:xfrm>
          <a:off x="2070956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кровеносная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840304"/>
              </p:ext>
            </p:extLst>
          </p:nvPr>
        </p:nvGraphicFramePr>
        <p:xfrm>
          <a:off x="1547664" y="388657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нервная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69202"/>
              </p:ext>
            </p:extLst>
          </p:nvPr>
        </p:nvGraphicFramePr>
        <p:xfrm>
          <a:off x="1043608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размножения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28946"/>
              </p:ext>
            </p:extLst>
          </p:nvPr>
        </p:nvGraphicFramePr>
        <p:xfrm>
          <a:off x="378768" y="3762747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2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763688" y="274638"/>
            <a:ext cx="692311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Строение систем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внутренних органов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птиц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067944" y="3429000"/>
            <a:ext cx="1512168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органов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683568" y="3753036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72427"/>
              </p:ext>
            </p:extLst>
          </p:nvPr>
        </p:nvGraphicFramePr>
        <p:xfrm>
          <a:off x="3275856" y="3786175"/>
          <a:ext cx="864096" cy="344805"/>
        </p:xfrm>
        <a:graphic>
          <a:graphicData uri="http://schemas.openxmlformats.org/drawingml/2006/table">
            <a:tbl>
              <a:tblPr/>
              <a:tblGrid>
                <a:gridCol w="8640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пищеварительная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56916"/>
              </p:ext>
            </p:extLst>
          </p:nvPr>
        </p:nvGraphicFramePr>
        <p:xfrm>
          <a:off x="3131840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дыхательная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211531"/>
              </p:ext>
            </p:extLst>
          </p:nvPr>
        </p:nvGraphicFramePr>
        <p:xfrm>
          <a:off x="2375756" y="3786745"/>
          <a:ext cx="789620" cy="344805"/>
        </p:xfrm>
        <a:graphic>
          <a:graphicData uri="http://schemas.openxmlformats.org/drawingml/2006/table">
            <a:tbl>
              <a:tblPr/>
              <a:tblGrid>
                <a:gridCol w="78962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выделительная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15883"/>
              </p:ext>
            </p:extLst>
          </p:nvPr>
        </p:nvGraphicFramePr>
        <p:xfrm>
          <a:off x="2070956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кровеносная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62789"/>
              </p:ext>
            </p:extLst>
          </p:nvPr>
        </p:nvGraphicFramePr>
        <p:xfrm>
          <a:off x="1547664" y="388657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нервная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56931"/>
              </p:ext>
            </p:extLst>
          </p:nvPr>
        </p:nvGraphicFramePr>
        <p:xfrm>
          <a:off x="1043608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размножения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821291"/>
              </p:ext>
            </p:extLst>
          </p:nvPr>
        </p:nvGraphicFramePr>
        <p:xfrm>
          <a:off x="378768" y="3762747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 стрелкой 12"/>
          <p:cNvCxnSpPr>
            <a:stCxn id="3" idx="1"/>
          </p:cNvCxnSpPr>
          <p:nvPr/>
        </p:nvCxnSpPr>
        <p:spPr>
          <a:xfrm flipH="1" flipV="1">
            <a:off x="2915816" y="1628800"/>
            <a:ext cx="1373580" cy="1895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7"/>
          </p:cNvCxnSpPr>
          <p:nvPr/>
        </p:nvCxnSpPr>
        <p:spPr>
          <a:xfrm flipV="1">
            <a:off x="5358660" y="1628800"/>
            <a:ext cx="1733620" cy="1895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6"/>
          </p:cNvCxnSpPr>
          <p:nvPr/>
        </p:nvCxnSpPr>
        <p:spPr>
          <a:xfrm>
            <a:off x="5580112" y="3753036"/>
            <a:ext cx="31066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5"/>
          </p:cNvCxnSpPr>
          <p:nvPr/>
        </p:nvCxnSpPr>
        <p:spPr>
          <a:xfrm>
            <a:off x="5358660" y="3982164"/>
            <a:ext cx="2525708" cy="218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4"/>
          </p:cNvCxnSpPr>
          <p:nvPr/>
        </p:nvCxnSpPr>
        <p:spPr>
          <a:xfrm>
            <a:off x="4824028" y="407707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979712" y="3982164"/>
            <a:ext cx="2309684" cy="218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016943"/>
              </p:ext>
            </p:extLst>
          </p:nvPr>
        </p:nvGraphicFramePr>
        <p:xfrm>
          <a:off x="2523267" y="162880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235700"/>
              </p:ext>
            </p:extLst>
          </p:nvPr>
        </p:nvGraphicFramePr>
        <p:xfrm>
          <a:off x="6316714" y="162880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89813"/>
              </p:ext>
            </p:extLst>
          </p:nvPr>
        </p:nvGraphicFramePr>
        <p:xfrm>
          <a:off x="85344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31186"/>
              </p:ext>
            </p:extLst>
          </p:nvPr>
        </p:nvGraphicFramePr>
        <p:xfrm>
          <a:off x="7979233" y="587727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3776"/>
              </p:ext>
            </p:extLst>
          </p:nvPr>
        </p:nvGraphicFramePr>
        <p:xfrm>
          <a:off x="4970512" y="604681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53275"/>
              </p:ext>
            </p:extLst>
          </p:nvPr>
        </p:nvGraphicFramePr>
        <p:xfrm>
          <a:off x="2267384" y="6070054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139442"/>
              </p:ext>
            </p:extLst>
          </p:nvPr>
        </p:nvGraphicFramePr>
        <p:xfrm>
          <a:off x="3151987" y="1638511"/>
          <a:ext cx="1348005" cy="190500"/>
        </p:xfrm>
        <a:graphic>
          <a:graphicData uri="http://schemas.openxmlformats.org/drawingml/2006/table">
            <a:tbl>
              <a:tblPr/>
              <a:tblGrid>
                <a:gridCol w="1348005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Пищеварительная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621309"/>
              </p:ext>
            </p:extLst>
          </p:nvPr>
        </p:nvGraphicFramePr>
        <p:xfrm>
          <a:off x="7133456" y="1652798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Дыхательная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4" name="Таблица 317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24628"/>
              </p:ext>
            </p:extLst>
          </p:nvPr>
        </p:nvGraphicFramePr>
        <p:xfrm>
          <a:off x="7884368" y="388691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Выделительная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5" name="Таблица 317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056762"/>
              </p:ext>
            </p:extLst>
          </p:nvPr>
        </p:nvGraphicFramePr>
        <p:xfrm>
          <a:off x="6876256" y="5974804"/>
          <a:ext cx="897632" cy="190500"/>
        </p:xfrm>
        <a:graphic>
          <a:graphicData uri="http://schemas.openxmlformats.org/drawingml/2006/table">
            <a:tbl>
              <a:tblPr/>
              <a:tblGrid>
                <a:gridCol w="897632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Кровеносная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6" name="Таблица 317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186870"/>
              </p:ext>
            </p:extLst>
          </p:nvPr>
        </p:nvGraphicFramePr>
        <p:xfrm>
          <a:off x="4033478" y="614206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Нервная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7" name="Таблица 317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71324"/>
              </p:ext>
            </p:extLst>
          </p:nvPr>
        </p:nvGraphicFramePr>
        <p:xfrm>
          <a:off x="971600" y="597480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Размножения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2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763688" y="274638"/>
            <a:ext cx="692311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Строение систем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внутренних органов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птиц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067944" y="3429000"/>
            <a:ext cx="1512168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органов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683568" y="3753036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53246"/>
              </p:ext>
            </p:extLst>
          </p:nvPr>
        </p:nvGraphicFramePr>
        <p:xfrm>
          <a:off x="3275856" y="3786175"/>
          <a:ext cx="864096" cy="344805"/>
        </p:xfrm>
        <a:graphic>
          <a:graphicData uri="http://schemas.openxmlformats.org/drawingml/2006/table">
            <a:tbl>
              <a:tblPr/>
              <a:tblGrid>
                <a:gridCol w="8640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пищеварительная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444016"/>
              </p:ext>
            </p:extLst>
          </p:nvPr>
        </p:nvGraphicFramePr>
        <p:xfrm>
          <a:off x="3131840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дыхательная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26465"/>
              </p:ext>
            </p:extLst>
          </p:nvPr>
        </p:nvGraphicFramePr>
        <p:xfrm>
          <a:off x="2375756" y="3786745"/>
          <a:ext cx="789620" cy="344805"/>
        </p:xfrm>
        <a:graphic>
          <a:graphicData uri="http://schemas.openxmlformats.org/drawingml/2006/table">
            <a:tbl>
              <a:tblPr/>
              <a:tblGrid>
                <a:gridCol w="78962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выделительная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47328"/>
              </p:ext>
            </p:extLst>
          </p:nvPr>
        </p:nvGraphicFramePr>
        <p:xfrm>
          <a:off x="2070956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кровеносная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137060"/>
              </p:ext>
            </p:extLst>
          </p:nvPr>
        </p:nvGraphicFramePr>
        <p:xfrm>
          <a:off x="1547664" y="388657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нервная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97069"/>
              </p:ext>
            </p:extLst>
          </p:nvPr>
        </p:nvGraphicFramePr>
        <p:xfrm>
          <a:off x="1043608" y="3417756"/>
          <a:ext cx="609600" cy="33528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размножения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733334"/>
              </p:ext>
            </p:extLst>
          </p:nvPr>
        </p:nvGraphicFramePr>
        <p:xfrm>
          <a:off x="378768" y="3762747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 стрелкой 12"/>
          <p:cNvCxnSpPr>
            <a:stCxn id="3" idx="1"/>
          </p:cNvCxnSpPr>
          <p:nvPr/>
        </p:nvCxnSpPr>
        <p:spPr>
          <a:xfrm flipH="1" flipV="1">
            <a:off x="2915816" y="1556792"/>
            <a:ext cx="1373580" cy="1967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7"/>
          </p:cNvCxnSpPr>
          <p:nvPr/>
        </p:nvCxnSpPr>
        <p:spPr>
          <a:xfrm flipV="1">
            <a:off x="5358660" y="1628800"/>
            <a:ext cx="1733620" cy="1895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6"/>
          </p:cNvCxnSpPr>
          <p:nvPr/>
        </p:nvCxnSpPr>
        <p:spPr>
          <a:xfrm>
            <a:off x="5580112" y="3753036"/>
            <a:ext cx="31066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5"/>
          </p:cNvCxnSpPr>
          <p:nvPr/>
        </p:nvCxnSpPr>
        <p:spPr>
          <a:xfrm>
            <a:off x="5358660" y="3982164"/>
            <a:ext cx="2525708" cy="218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4"/>
          </p:cNvCxnSpPr>
          <p:nvPr/>
        </p:nvCxnSpPr>
        <p:spPr>
          <a:xfrm>
            <a:off x="4824028" y="407707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979712" y="3982164"/>
            <a:ext cx="2309684" cy="2183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12269"/>
              </p:ext>
            </p:extLst>
          </p:nvPr>
        </p:nvGraphicFramePr>
        <p:xfrm>
          <a:off x="2523267" y="162880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480139"/>
              </p:ext>
            </p:extLst>
          </p:nvPr>
        </p:nvGraphicFramePr>
        <p:xfrm>
          <a:off x="6316714" y="162880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07593"/>
              </p:ext>
            </p:extLst>
          </p:nvPr>
        </p:nvGraphicFramePr>
        <p:xfrm>
          <a:off x="8534400" y="3333750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1248"/>
              </p:ext>
            </p:extLst>
          </p:nvPr>
        </p:nvGraphicFramePr>
        <p:xfrm>
          <a:off x="7979233" y="587727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77367"/>
              </p:ext>
            </p:extLst>
          </p:nvPr>
        </p:nvGraphicFramePr>
        <p:xfrm>
          <a:off x="4970512" y="6046812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84157"/>
              </p:ext>
            </p:extLst>
          </p:nvPr>
        </p:nvGraphicFramePr>
        <p:xfrm>
          <a:off x="2267384" y="6070054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195926"/>
              </p:ext>
            </p:extLst>
          </p:nvPr>
        </p:nvGraphicFramePr>
        <p:xfrm>
          <a:off x="3134554" y="1533550"/>
          <a:ext cx="1348005" cy="190500"/>
        </p:xfrm>
        <a:graphic>
          <a:graphicData uri="http://schemas.openxmlformats.org/drawingml/2006/table">
            <a:tbl>
              <a:tblPr/>
              <a:tblGrid>
                <a:gridCol w="1348005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Пищеварительная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08318"/>
              </p:ext>
            </p:extLst>
          </p:nvPr>
        </p:nvGraphicFramePr>
        <p:xfrm>
          <a:off x="7133456" y="1652798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Дыхательная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4" name="Таблица 317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11023"/>
              </p:ext>
            </p:extLst>
          </p:nvPr>
        </p:nvGraphicFramePr>
        <p:xfrm>
          <a:off x="7884368" y="388691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Выделительная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5" name="Таблица 317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067925"/>
              </p:ext>
            </p:extLst>
          </p:nvPr>
        </p:nvGraphicFramePr>
        <p:xfrm>
          <a:off x="6876256" y="5974804"/>
          <a:ext cx="897632" cy="190500"/>
        </p:xfrm>
        <a:graphic>
          <a:graphicData uri="http://schemas.openxmlformats.org/drawingml/2006/table">
            <a:tbl>
              <a:tblPr/>
              <a:tblGrid>
                <a:gridCol w="897632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Кровеносная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6" name="Таблица 317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341207"/>
              </p:ext>
            </p:extLst>
          </p:nvPr>
        </p:nvGraphicFramePr>
        <p:xfrm>
          <a:off x="4033478" y="614206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Нервная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7" name="Таблица 317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50605"/>
              </p:ext>
            </p:extLst>
          </p:nvPr>
        </p:nvGraphicFramePr>
        <p:xfrm>
          <a:off x="971600" y="597480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Размножения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227136"/>
              </p:ext>
            </p:extLst>
          </p:nvPr>
        </p:nvGraphicFramePr>
        <p:xfrm>
          <a:off x="2949550" y="3207072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Ротовая полость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87551"/>
              </p:ext>
            </p:extLst>
          </p:nvPr>
        </p:nvGraphicFramePr>
        <p:xfrm>
          <a:off x="3275856" y="292494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Глотка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4940"/>
              </p:ext>
            </p:extLst>
          </p:nvPr>
        </p:nvGraphicFramePr>
        <p:xfrm>
          <a:off x="2993006" y="262382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Пищевод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76053"/>
              </p:ext>
            </p:extLst>
          </p:nvPr>
        </p:nvGraphicFramePr>
        <p:xfrm>
          <a:off x="2915816" y="2385854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Желудок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72518"/>
              </p:ext>
            </p:extLst>
          </p:nvPr>
        </p:nvGraphicFramePr>
        <p:xfrm>
          <a:off x="1619672" y="2204864"/>
          <a:ext cx="1723256" cy="190500"/>
        </p:xfrm>
        <a:graphic>
          <a:graphicData uri="http://schemas.openxmlformats.org/drawingml/2006/table">
            <a:tbl>
              <a:tblPr/>
              <a:tblGrid>
                <a:gridCol w="1723256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Тонкий и толстый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кишечник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43253"/>
              </p:ext>
            </p:extLst>
          </p:nvPr>
        </p:nvGraphicFramePr>
        <p:xfrm>
          <a:off x="2524954" y="1988840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Клоака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748" name="Таблица 317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420129"/>
              </p:ext>
            </p:extLst>
          </p:nvPr>
        </p:nvGraphicFramePr>
        <p:xfrm>
          <a:off x="2386552" y="1772816"/>
          <a:ext cx="1219200" cy="1905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Железы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4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тиц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Птицы</Template>
  <TotalTime>627</TotalTime>
  <Words>667</Words>
  <Application>Microsoft Office PowerPoint</Application>
  <PresentationFormat>Экран (4:3)</PresentationFormat>
  <Paragraphs>307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Птицы</vt:lpstr>
      <vt:lpstr>Строение систем внутренних органов птиц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систем внутренних органов птиц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Внутреннее строение птицы</dc:title>
  <dc:creator>Admin</dc:creator>
  <cp:lastModifiedBy>USER</cp:lastModifiedBy>
  <cp:revision>30</cp:revision>
  <cp:lastPrinted>2014-02-23T18:11:23Z</cp:lastPrinted>
  <dcterms:created xsi:type="dcterms:W3CDTF">2010-02-19T17:00:17Z</dcterms:created>
  <dcterms:modified xsi:type="dcterms:W3CDTF">2016-04-06T20:51:20Z</dcterms:modified>
</cp:coreProperties>
</file>